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48"/>
  </p:notesMasterIdLst>
  <p:handoutMasterIdLst>
    <p:handoutMasterId r:id="rId49"/>
  </p:handoutMasterIdLst>
  <p:sldIdLst>
    <p:sldId id="266" r:id="rId4"/>
    <p:sldId id="374" r:id="rId5"/>
    <p:sldId id="373" r:id="rId6"/>
    <p:sldId id="452" r:id="rId7"/>
    <p:sldId id="402" r:id="rId8"/>
    <p:sldId id="453" r:id="rId9"/>
    <p:sldId id="454" r:id="rId10"/>
    <p:sldId id="455" r:id="rId11"/>
    <p:sldId id="459" r:id="rId12"/>
    <p:sldId id="460" r:id="rId13"/>
    <p:sldId id="461" r:id="rId14"/>
    <p:sldId id="462" r:id="rId15"/>
    <p:sldId id="463" r:id="rId16"/>
    <p:sldId id="456" r:id="rId17"/>
    <p:sldId id="457" r:id="rId18"/>
    <p:sldId id="458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370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374"/>
            <p14:sldId id="373"/>
            <p14:sldId id="452"/>
            <p14:sldId id="402"/>
            <p14:sldId id="453"/>
            <p14:sldId id="454"/>
            <p14:sldId id="455"/>
            <p14:sldId id="459"/>
            <p14:sldId id="460"/>
            <p14:sldId id="461"/>
            <p14:sldId id="462"/>
            <p14:sldId id="463"/>
            <p14:sldId id="456"/>
            <p14:sldId id="457"/>
            <p14:sldId id="458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A2B5"/>
    <a:srgbClr val="654B3E"/>
    <a:srgbClr val="BB4747"/>
    <a:srgbClr val="5F6B7F"/>
    <a:srgbClr val="5F6C7D"/>
    <a:srgbClr val="4D586B"/>
    <a:srgbClr val="5F6C7E"/>
    <a:srgbClr val="BB4646"/>
    <a:srgbClr val="01A2B5"/>
    <a:srgbClr val="4687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 autoAdjust="0"/>
    <p:restoredTop sz="82557" autoAdjust="0"/>
  </p:normalViewPr>
  <p:slideViewPr>
    <p:cSldViewPr snapToGrid="0" snapToObjects="1">
      <p:cViewPr varScale="1">
        <p:scale>
          <a:sx n="137" d="100"/>
          <a:sy n="137" d="100"/>
        </p:scale>
        <p:origin x="121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3-20T21:21:55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6470 4355 2176,'-13'0'864,"13"0"-448,0 0-480,0 0 128,0 0-160,13 0-832,-13 0-352</inkml:trace>
  <inkml:trace contextRef="#ctx0" brushRef="#br0" timeOffset="198">6464 4405 128,'0'-20'0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I see you are back for more!</a:t>
            </a:r>
          </a:p>
          <a:p>
            <a:endParaRPr lang="en-US" dirty="0"/>
          </a:p>
          <a:p>
            <a:r>
              <a:rPr lang="en-US" dirty="0"/>
              <a:t>We are almost done with this summation example.</a:t>
            </a:r>
          </a:p>
          <a:p>
            <a:endParaRPr lang="en-US" dirty="0"/>
          </a:p>
          <a:p>
            <a:r>
              <a:rPr lang="en-US" dirty="0"/>
              <a:t>Let’s start by recapping the analysis so far and then do the next step, which is a backward error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keyword is “slightly.”</a:t>
            </a:r>
          </a:p>
          <a:p>
            <a:endParaRPr lang="en-US" dirty="0"/>
          </a:p>
          <a:p>
            <a:r>
              <a:rPr lang="en-US" dirty="0"/>
              <a:t>In other words, the equivalent perturbation to the input should be small, whatever “small” means.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8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should we begin?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1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focus on this summation term of the computed sum.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08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replacing s-sub-</a:t>
            </a:r>
            <a:r>
              <a:rPr lang="en-US" dirty="0" err="1"/>
              <a:t>i</a:t>
            </a:r>
            <a:r>
              <a:rPr lang="en-US" dirty="0"/>
              <a:t> with its definition.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422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 is a double sum of the products, x-jay and delta-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</a:t>
            </a:r>
            <a:r>
              <a:rPr lang="en-US" dirty="0"/>
              <a:t>-index ranges from 0 to n-minus-one, and the j-index from 0 to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86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Let’s try to pull the “x” variables out by interchanging this sum.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One way to see how is to expand the double sums.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69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 err="1"/>
              <a:t>i</a:t>
            </a:r>
            <a:r>
              <a:rPr lang="en-US" dirty="0"/>
              <a:t> is zero, there is just a delta-zero times x-zero.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20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equals one adds delta-one times the quantity x-zero plus x-one.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 equals to adds delta-two times the sum of x0 plus x1 plus x2.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01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see the pattern from here.</a:t>
            </a:r>
          </a:p>
          <a:p>
            <a:endParaRPr lang="en-US" dirty="0"/>
          </a:p>
          <a:p>
            <a:r>
              <a:rPr lang="en-US" dirty="0"/>
              <a:t>Notice that x-zero gets multiplied by every delta.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 problem is to sum a collection of values, x-zero through x-n-minus-one.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019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Similarly, x1 gets multiplied by every delta starting from delta-one.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41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Thus, we can rewrite the double sums as follows.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25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outer sum over j of x-j times an inner sum over </a:t>
            </a:r>
            <a:r>
              <a:rPr lang="en-US" dirty="0" err="1"/>
              <a:t>i</a:t>
            </a:r>
            <a:r>
              <a:rPr lang="en-US" dirty="0"/>
              <a:t>, starting at j, of delta-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36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simplify this a little by defining a new variable for the inner sum.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2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capital Delta-j denote the inner sum.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22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now substitute this expression back into the formula for the computed sum.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719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new expression is written in terms of the elements of x, let’s first rewrite the exact term.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40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replace the error term that we derived earlier.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626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there will be a common x-I terms.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68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Factoring it will reveal the form we are after!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55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a reminder, here is the algorithm you analyzed.</a:t>
            </a:r>
          </a:p>
          <a:p>
            <a:endParaRPr lang="en-US" dirty="0"/>
          </a:p>
          <a:p>
            <a:r>
              <a:rPr lang="en-US" dirty="0"/>
              <a:t>And here is what you showed: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69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about what this shows.</a:t>
            </a:r>
          </a:p>
          <a:p>
            <a:endParaRPr lang="en-US" dirty="0"/>
          </a:p>
          <a:p>
            <a:r>
              <a:rPr lang="en-US" dirty="0"/>
              <a:t>The computed sum is a sum of the input values, with each x-</a:t>
            </a:r>
            <a:r>
              <a:rPr lang="en-US" dirty="0" err="1"/>
              <a:t>i</a:t>
            </a:r>
            <a:r>
              <a:rPr lang="en-US" dirty="0"/>
              <a:t> perturbed by capital Delta-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11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exactly the form of a backward stable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90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way of notation, capital Delta is the vector of the individual error terms.</a:t>
            </a:r>
          </a:p>
          <a:p>
            <a:endParaRPr lang="en-US" dirty="0"/>
          </a:p>
          <a:p>
            <a:r>
              <a:rPr lang="en-US" dirty="0"/>
              <a:t>To establish backward stability, just one question remains.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33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may we regard “Delta” as being small?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0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tackle that question now.</a:t>
            </a:r>
          </a:p>
          <a:p>
            <a:endParaRPr lang="en-US" dirty="0"/>
          </a:p>
          <a:p>
            <a:r>
              <a:rPr lang="en-US" dirty="0"/>
              <a:t>First, how large could any capital Delta-</a:t>
            </a:r>
            <a:r>
              <a:rPr lang="en-US" dirty="0" err="1"/>
              <a:t>i</a:t>
            </a:r>
            <a:r>
              <a:rPr lang="en-US" dirty="0"/>
              <a:t>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22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its definition.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361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the sum of the last n-minus-</a:t>
            </a:r>
            <a:r>
              <a:rPr lang="en-US" dirty="0" err="1"/>
              <a:t>i</a:t>
            </a:r>
            <a:r>
              <a:rPr lang="en-US" dirty="0"/>
              <a:t> rounding errors.</a:t>
            </a:r>
          </a:p>
          <a:p>
            <a:endParaRPr lang="en-US" dirty="0"/>
          </a:p>
          <a:p>
            <a:r>
              <a:rPr lang="en-US" dirty="0"/>
              <a:t>Next, let’s move the absolute values inside the sum.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56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the equality is now only an upper-bound.</a:t>
            </a:r>
          </a:p>
          <a:p>
            <a:endParaRPr lang="en-US" dirty="0"/>
          </a:p>
          <a:p>
            <a:r>
              <a:rPr lang="en-US" dirty="0"/>
              <a:t>This fact is just an application of the triangle inequality.</a:t>
            </a:r>
          </a:p>
          <a:p>
            <a:endParaRPr lang="en-US" dirty="0"/>
          </a:p>
          <a:p>
            <a:r>
              <a:rPr lang="en-US" dirty="0"/>
              <a:t>The nice thing is what comes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5225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absolute value of a rounding error is at most machine epsilon.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57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Thus, capital Delta-</a:t>
            </a:r>
            <a:r>
              <a:rPr lang="en-US" dirty="0" err="1"/>
              <a:t>i</a:t>
            </a:r>
            <a:r>
              <a:rPr lang="en-US" dirty="0"/>
              <a:t> is at most n minus </a:t>
            </a:r>
            <a:r>
              <a:rPr lang="en-US" dirty="0" err="1"/>
              <a:t>i</a:t>
            </a:r>
            <a:r>
              <a:rPr lang="en-US" dirty="0"/>
              <a:t> times epsilon.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9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 a reminder, here is the algorithm you analyzed.</a:t>
            </a:r>
          </a:p>
          <a:p>
            <a:endParaRPr lang="en-US" dirty="0"/>
          </a:p>
          <a:p>
            <a:r>
              <a:rPr lang="en-US" dirty="0"/>
              <a:t>And here is what you showed: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548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we invoked an upper-bound twice.</a:t>
            </a:r>
          </a:p>
          <a:p>
            <a:endParaRPr lang="en-US" dirty="0"/>
          </a:p>
          <a:p>
            <a:r>
              <a:rPr lang="en-US" dirty="0"/>
              <a:t>That means the bound on the right-hand side is likely to be pessimistic.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069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can we now conclude under what conditions the algorithm is backward stable?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130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we can!</a:t>
            </a:r>
          </a:p>
          <a:p>
            <a:endParaRPr lang="en-US" dirty="0"/>
          </a:p>
          <a:p>
            <a:r>
              <a:rPr lang="en-US" dirty="0"/>
              <a:t>The largest capital Delta-</a:t>
            </a:r>
            <a:r>
              <a:rPr lang="en-US" dirty="0" err="1"/>
              <a:t>i</a:t>
            </a:r>
            <a:r>
              <a:rPr lang="en-US" dirty="0"/>
              <a:t> can be is n times epsilon.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580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our algorithm is backward stable when n times epsilon is much less than 1.</a:t>
            </a:r>
          </a:p>
          <a:p>
            <a:endParaRPr lang="en-US" dirty="0"/>
          </a:p>
          <a:p>
            <a:r>
              <a:rPr lang="en-US" dirty="0"/>
              <a:t>That’s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947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I guess I shouldn’t be a jerk and say, “that’s it!”</a:t>
            </a:r>
          </a:p>
          <a:p>
            <a:endParaRPr lang="en-US" dirty="0"/>
          </a:p>
          <a:p>
            <a:r>
              <a:rPr lang="en-US" dirty="0"/>
              <a:t>Because in fact, even if it wasn’t conceptually difficult, it *was* incredibly tedious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But the good news is that you don’t always need to do this level of analysis.</a:t>
            </a:r>
          </a:p>
          <a:p>
            <a:endParaRPr lang="en-US" dirty="0" smtClean="0"/>
          </a:p>
          <a:p>
            <a:r>
              <a:rPr lang="en-US" dirty="0" smtClean="0"/>
              <a:t>Now that we’ve done it for a sum, you can just use the result in any algorithm that uses sums as a building block.</a:t>
            </a:r>
          </a:p>
          <a:p>
            <a:endParaRPr lang="en-US" dirty="0" smtClean="0"/>
          </a:p>
          <a:p>
            <a:r>
              <a:rPr lang="en-US" dirty="0" smtClean="0"/>
              <a:t>To give you a feel for that, we’ve prepared some exercises and a short lab notebook for you to complete.</a:t>
            </a:r>
          </a:p>
          <a:p>
            <a:endParaRPr lang="en-US" dirty="0" smtClean="0"/>
          </a:p>
          <a:p>
            <a:r>
              <a:rPr lang="en-US" dirty="0" smtClean="0"/>
              <a:t>So hopefully what may have seemed tedious will seem more natural and useful in practice.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26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Denote the exact sum by s-sub-n-minus-one.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32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 *computed sum*, s-hat-sub-n-minus-one, is the exact sum plus a perturbation.</a:t>
            </a:r>
          </a:p>
          <a:p>
            <a:endParaRPr lang="en-US" dirty="0"/>
          </a:p>
          <a:p>
            <a:r>
              <a:rPr lang="en-US" dirty="0"/>
              <a:t>This perturbation is first order in the individual rounding errors.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61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is that good or bad?</a:t>
            </a:r>
          </a:p>
          <a:p>
            <a:endParaRPr lang="en-US" dirty="0"/>
          </a:p>
          <a:p>
            <a:r>
              <a:rPr lang="en-US" dirty="0"/>
              <a:t>Well, that’s the question is what motivates either a forward or backward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90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 we can do either, let’s try to do a backward stability analysis.</a:t>
            </a:r>
          </a:p>
          <a:p>
            <a:endParaRPr lang="en-US" dirty="0"/>
          </a:p>
          <a:p>
            <a:r>
              <a:rPr lang="en-US" dirty="0"/>
              <a:t>Remember what that means.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55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algorithm produces the exact answer to a *slightly different*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78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ustomXml" Target="../ink/ink2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customXml" Target="../ink/ink3.xm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dirty="0"/>
              <a:t>Does my (numerical) program compute the right answer?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sz="2000" dirty="0"/>
              <a:t>Computing a sum, part 3:</a:t>
            </a:r>
            <a:br>
              <a:rPr lang="en-US" sz="2000" dirty="0"/>
            </a:br>
            <a:r>
              <a:rPr lang="en-US" sz="2000" dirty="0"/>
              <a:t>Error analysis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3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9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7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0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54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36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5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4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3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9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9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6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8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4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28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3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2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49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0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6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0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b"/>
          <a:lstStyle/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def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alg_sum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(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):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= 0.0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for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in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x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:</a:t>
            </a: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	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 += </a:t>
            </a:r>
            <a:r>
              <a:rPr lang="en-US" sz="2800" b="1" dirty="0" err="1">
                <a:solidFill>
                  <a:srgbClr val="02A2B5"/>
                </a:solidFill>
                <a:latin typeface="Inconsolata" panose="00000509000000000000" pitchFamily="49" charset="0"/>
              </a:rPr>
              <a:t>x_i</a:t>
            </a:r>
            <a:endParaRPr lang="en-US" sz="2800" b="1" dirty="0">
              <a:solidFill>
                <a:srgbClr val="02A2B5"/>
              </a:solidFill>
              <a:latin typeface="Inconsolata" panose="00000509000000000000" pitchFamily="49" charset="0"/>
            </a:endParaRPr>
          </a:p>
          <a:p>
            <a:r>
              <a:rPr lang="en-US" sz="2800" dirty="0">
                <a:solidFill>
                  <a:srgbClr val="5F6B7F"/>
                </a:solidFill>
                <a:latin typeface="Inconsolata" panose="00000509000000000000" pitchFamily="49" charset="0"/>
              </a:rPr>
              <a:t>	return </a:t>
            </a:r>
            <a:r>
              <a:rPr lang="en-US" sz="2800" b="1" dirty="0">
                <a:solidFill>
                  <a:srgbClr val="02A2B5"/>
                </a:solidFill>
                <a:latin typeface="Inconsolata" panose="00000509000000000000" pitchFamily="49" charset="0"/>
              </a:rPr>
              <a:t>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927770" y="1499873"/>
              <a:ext cx="4680" cy="181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5610" y="1496464"/>
                <a:ext cx="9000" cy="249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2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9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3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94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4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6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08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1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4331</TotalTime>
  <Words>922</Words>
  <Application>Microsoft Macintosh PowerPoint</Application>
  <PresentationFormat>On-screen Show (16:9)</PresentationFormat>
  <Paragraphs>155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Calibri</vt:lpstr>
      <vt:lpstr>Helvetica</vt:lpstr>
      <vt:lpstr>Inconsolata</vt:lpstr>
      <vt:lpstr>Vitesse</vt:lpstr>
      <vt:lpstr>Vitesse Bold</vt:lpstr>
      <vt:lpstr>Vitesse Medium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Tsao, Jinn-Wei</cp:lastModifiedBy>
  <cp:revision>263</cp:revision>
  <dcterms:created xsi:type="dcterms:W3CDTF">2017-01-20T18:55:05Z</dcterms:created>
  <dcterms:modified xsi:type="dcterms:W3CDTF">2017-09-25T22:49:40Z</dcterms:modified>
</cp:coreProperties>
</file>